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3"/>
  </p:notesMasterIdLst>
  <p:handoutMasterIdLst>
    <p:handoutMasterId r:id="rId34"/>
  </p:handoutMasterIdLst>
  <p:sldIdLst>
    <p:sldId id="256" r:id="rId2"/>
    <p:sldId id="294" r:id="rId3"/>
    <p:sldId id="295" r:id="rId4"/>
    <p:sldId id="302" r:id="rId5"/>
    <p:sldId id="303" r:id="rId6"/>
    <p:sldId id="281" r:id="rId7"/>
    <p:sldId id="257" r:id="rId8"/>
    <p:sldId id="268" r:id="rId9"/>
    <p:sldId id="288" r:id="rId10"/>
    <p:sldId id="287" r:id="rId11"/>
    <p:sldId id="289" r:id="rId12"/>
    <p:sldId id="290" r:id="rId13"/>
    <p:sldId id="291" r:id="rId14"/>
    <p:sldId id="292" r:id="rId15"/>
    <p:sldId id="258" r:id="rId16"/>
    <p:sldId id="304" r:id="rId17"/>
    <p:sldId id="305" r:id="rId18"/>
    <p:sldId id="266" r:id="rId19"/>
    <p:sldId id="270" r:id="rId20"/>
    <p:sldId id="293" r:id="rId21"/>
    <p:sldId id="299" r:id="rId22"/>
    <p:sldId id="300" r:id="rId23"/>
    <p:sldId id="296" r:id="rId24"/>
    <p:sldId id="297" r:id="rId25"/>
    <p:sldId id="306" r:id="rId26"/>
    <p:sldId id="307" r:id="rId27"/>
    <p:sldId id="308" r:id="rId28"/>
    <p:sldId id="309" r:id="rId29"/>
    <p:sldId id="310" r:id="rId30"/>
    <p:sldId id="301" r:id="rId31"/>
    <p:sldId id="284" r:id="rId32"/>
  </p:sldIdLst>
  <p:sldSz cx="9144000" cy="5143500" type="screen16x9"/>
  <p:notesSz cx="6858000" cy="9144000"/>
  <p:embeddedFontLst>
    <p:embeddedFont>
      <p:font typeface="Google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3"/>
    <a:srgbClr val="4285F4"/>
    <a:srgbClr val="0F9D58"/>
    <a:srgbClr val="DB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5" autoAdjust="0"/>
    <p:restoredTop sz="92180" autoAdjust="0"/>
  </p:normalViewPr>
  <p:slideViewPr>
    <p:cSldViewPr snapToGrid="0">
      <p:cViewPr>
        <p:scale>
          <a:sx n="70" d="100"/>
          <a:sy n="70" d="100"/>
        </p:scale>
        <p:origin x="-1356" y="-4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560D83-AF18-458A-BFC0-5EE3B460C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66D9C98-C560-4678-BA33-66C829C74F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1899C-4167-4127-B2FF-93F24137A4E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6151AE-6D05-4B3B-80BC-ADDB4461B2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C105014-4CF4-4588-992F-ACF288B6BF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FA34D-5089-479D-BB7F-BB5A6D4A4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0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7207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01c316c7f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g601c316c7f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01c316c7f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601c316c7f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a093cc0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a093cc0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307add6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307add6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File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XML layout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File layout XML,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biasanya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diberi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activiy_main.xml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kali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membuka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editor layout.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Palet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Panel Palette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menyediakan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Tambahkan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menyeretnya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Bilah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Bilah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menyediakan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tombol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mengonfigurasi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mengedit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Lihat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bawah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detail.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Properties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Panel Properties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menyediakan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kontrol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dipilih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Kontrol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Kontrol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sesuai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XML.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ditampilkan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Text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dipilih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disetel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Hello World! 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Panel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Seret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Palette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desain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memosisikannya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 layout.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 Tree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Panel Component Tree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hierarki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panel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memilihnya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dipilih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Tab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editor layout,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XML.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307add6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307add6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penting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lokal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seperti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lakukan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sv-SE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latihan, mendapatkannya dari database perangkat seperti yang akan Anda lakukan dalam praktik nanti, atau</a:t>
            </a: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menariknya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gulir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sebagaimana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didefinisikan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bertindak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kontainer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data.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tampak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Layout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harus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dibuat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terpisah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</a:t>
            </a:r>
          </a:p>
          <a:p>
            <a:r>
              <a:rPr lang="it-IT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 dibuat dan diisi data.</a:t>
            </a:r>
          </a:p>
          <a:p>
            <a:r>
              <a:rPr lang="en-US" sz="1100" b="1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Pengelola</a:t>
            </a:r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Pengelola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menangani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penyusunan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(layout)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komponen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antarmuka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pengguna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suatu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pengelola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LinearLayout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Android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menangani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memerlukan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pengelola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eksplisit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mengelola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susunan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</a:t>
            </a: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vertikal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horizontal,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berupa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petak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Pengelola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instance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Recyclerview.LayoutManager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menyusun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Adapter.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menghubungkan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Adapter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menyiapkan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view holder.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berubah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adapter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memperbarui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daftar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terkait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Adapter juga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ekstensi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RecyclerView.Adapter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Adapter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ViewHolder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menampung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menyusun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mengikat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ditampilkan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</a:t>
            </a: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menampilkannya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holder.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holder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memperluas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kelas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ViewHolder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View holder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layout item.</a:t>
            </a:r>
          </a:p>
          <a:p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holder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oleh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adapter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menyediakan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data, yang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ekstensi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endParaRPr lang="en-US" sz="11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RecyclerView.ViewHolder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08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307add665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307add665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07add66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307add665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307add665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307add665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07add6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07add6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icture">
  <p:cSld name="Title With Pictur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0"/>
          <p:cNvPicPr preferRelativeResize="0"/>
          <p:nvPr/>
        </p:nvPicPr>
        <p:blipFill rotWithShape="1">
          <a:blip r:embed="rId2">
            <a:alphaModFix/>
          </a:blip>
          <a:srcRect l="39" r="27"/>
          <a:stretch/>
        </p:blipFill>
        <p:spPr>
          <a:xfrm>
            <a:off x="0" y="0"/>
            <a:ext cx="9144000" cy="51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 txBox="1"/>
          <p:nvPr/>
        </p:nvSpPr>
        <p:spPr>
          <a:xfrm>
            <a:off x="5998491" y="233166"/>
            <a:ext cx="2735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3105066" y="1808216"/>
            <a:ext cx="4641934" cy="135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Google Sans"/>
              <a:buNone/>
              <a:defRPr sz="2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19" name="Google Shape;119;p30"/>
          <p:cNvSpPr txBox="1">
            <a:spLocks noGrp="1"/>
          </p:cNvSpPr>
          <p:nvPr>
            <p:ph type="subTitle" idx="1"/>
          </p:nvPr>
        </p:nvSpPr>
        <p:spPr>
          <a:xfrm>
            <a:off x="3547925" y="1242100"/>
            <a:ext cx="261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2pPr>
            <a:lvl3pPr lvl="2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3pPr>
            <a:lvl4pPr lvl="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4pPr>
            <a:lvl5pPr lvl="4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5pPr>
            <a:lvl6pPr lvl="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6pPr>
            <a:lvl7pPr lvl="6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7pPr>
            <a:lvl8pPr lvl="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8pPr>
            <a:lvl9pPr lvl="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ubTitle" idx="2"/>
          </p:nvPr>
        </p:nvSpPr>
        <p:spPr>
          <a:xfrm>
            <a:off x="3958600" y="3392650"/>
            <a:ext cx="31161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2pPr>
            <a:lvl3pPr lvl="2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3pPr>
            <a:lvl4pPr lvl="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4pPr>
            <a:lvl5pPr lvl="4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5pPr>
            <a:lvl6pPr lvl="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6pPr>
            <a:lvl7pPr lvl="6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7pPr>
            <a:lvl8pPr lvl="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8pPr>
            <a:lvl9pPr lvl="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9pPr>
          </a:lstStyle>
          <a:p>
            <a:endParaRPr/>
          </a:p>
        </p:txBody>
      </p:sp>
      <p:pic>
        <p:nvPicPr>
          <p:cNvPr id="121" name="Google Shape;121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112850" y="494220"/>
            <a:ext cx="2106879" cy="38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2">
            <a:alphaModFix/>
          </a:blip>
          <a:srcRect l="39" r="27"/>
          <a:stretch/>
        </p:blipFill>
        <p:spPr>
          <a:xfrm>
            <a:off x="0" y="0"/>
            <a:ext cx="9144000" cy="5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/>
        </p:nvSpPr>
        <p:spPr>
          <a:xfrm>
            <a:off x="5998491" y="233166"/>
            <a:ext cx="2735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3105066" y="1808216"/>
            <a:ext cx="4641934" cy="135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subTitle" idx="1"/>
          </p:nvPr>
        </p:nvSpPr>
        <p:spPr>
          <a:xfrm>
            <a:off x="3547925" y="1242100"/>
            <a:ext cx="261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lv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2pPr>
            <a:lvl3pPr lvl="2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3pPr>
            <a:lvl4pPr lvl="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4pPr>
            <a:lvl5pPr lvl="4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5pPr>
            <a:lvl6pPr lvl="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6pPr>
            <a:lvl7pPr lvl="6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7pPr>
            <a:lvl8pPr lvl="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8pPr>
            <a:lvl9pPr lvl="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ubTitle" idx="2"/>
          </p:nvPr>
        </p:nvSpPr>
        <p:spPr>
          <a:xfrm>
            <a:off x="3105075" y="3392650"/>
            <a:ext cx="39696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lv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2pPr>
            <a:lvl3pPr lvl="2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3pPr>
            <a:lvl4pPr lvl="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4pPr>
            <a:lvl5pPr lvl="4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5pPr>
            <a:lvl6pPr lvl="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6pPr>
            <a:lvl7pPr lvl="6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7pPr>
            <a:lvl8pPr lvl="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8pPr>
            <a:lvl9pPr lvl="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9pPr>
          </a:lstStyle>
          <a:p>
            <a:endParaRPr/>
          </a:p>
        </p:txBody>
      </p:sp>
      <p:pic>
        <p:nvPicPr>
          <p:cNvPr id="128" name="Google Shape;128;p31"/>
          <p:cNvPicPr preferRelativeResize="0"/>
          <p:nvPr/>
        </p:nvPicPr>
        <p:blipFill>
          <a:blip r:embed="rId3"/>
          <a:srcRect/>
          <a:stretch/>
        </p:blipFill>
        <p:spPr>
          <a:xfrm>
            <a:off x="112850" y="494220"/>
            <a:ext cx="2106879" cy="38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2858" cy="514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/>
          <p:nvPr/>
        </p:nvSpPr>
        <p:spPr>
          <a:xfrm>
            <a:off x="284241" y="4576256"/>
            <a:ext cx="2274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2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415100" y="4529669"/>
            <a:ext cx="2012896" cy="371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32"/>
          <p:cNvGrpSpPr/>
          <p:nvPr/>
        </p:nvGrpSpPr>
        <p:grpSpPr>
          <a:xfrm>
            <a:off x="0" y="0"/>
            <a:ext cx="9144000" cy="4854853"/>
            <a:chOff x="0" y="0"/>
            <a:chExt cx="24384001" cy="12946275"/>
          </a:xfrm>
        </p:grpSpPr>
        <p:sp>
          <p:nvSpPr>
            <p:cNvPr id="135" name="Google Shape;135;p32"/>
            <p:cNvSpPr/>
            <p:nvPr/>
          </p:nvSpPr>
          <p:spPr>
            <a:xfrm>
              <a:off x="0" y="0"/>
              <a:ext cx="24384001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2"/>
            <p:cNvSpPr/>
            <p:nvPr/>
          </p:nvSpPr>
          <p:spPr>
            <a:xfrm>
              <a:off x="7627775" y="10524975"/>
              <a:ext cx="121704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2"/>
            <p:cNvSpPr/>
            <p:nvPr/>
          </p:nvSpPr>
          <p:spPr>
            <a:xfrm>
              <a:off x="1526400" y="9631675"/>
              <a:ext cx="90849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2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/>
          <p:nvPr/>
        </p:nvSpPr>
        <p:spPr>
          <a:xfrm>
            <a:off x="7679641" y="4600369"/>
            <a:ext cx="12176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696F75"/>
                </a:solidFill>
                <a:latin typeface="Google Sans"/>
                <a:ea typeface="Google Sans"/>
                <a:cs typeface="Google Sans"/>
                <a:sym typeface="Google Sans"/>
              </a:rPr>
              <a:t>PENS</a:t>
            </a:r>
            <a:endParaRPr sz="900" i="0" u="none" strike="noStrike" cap="none" dirty="0">
              <a:solidFill>
                <a:srgbClr val="696F7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1"/>
          </p:nvPr>
        </p:nvSpPr>
        <p:spPr>
          <a:xfrm>
            <a:off x="579860" y="1700213"/>
            <a:ext cx="7812087" cy="178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marL="914400" lvl="1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2pPr>
            <a:lvl3pPr marL="1371600" lvl="2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3pPr>
            <a:lvl4pPr marL="1828800" lvl="3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4pPr>
            <a:lvl5pPr marL="2286000" lvl="4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5pPr>
            <a:lvl6pPr marL="2743200" lvl="5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6pPr>
            <a:lvl7pPr marL="3200400" lvl="6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7pPr>
            <a:lvl8pPr marL="3657600" lvl="7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8pPr>
            <a:lvl9pPr marL="4114800" lvl="8" indent="-3238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2"/>
          </p:nvPr>
        </p:nvSpPr>
        <p:spPr>
          <a:xfrm>
            <a:off x="582825" y="1095900"/>
            <a:ext cx="7405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2525" y="1224900"/>
            <a:ext cx="5486045" cy="39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400925" y="432625"/>
            <a:ext cx="82530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33"/>
          <p:cNvPicPr preferRelativeResize="0"/>
          <p:nvPr/>
        </p:nvPicPr>
        <p:blipFill>
          <a:blip r:embed="rId3"/>
          <a:srcRect/>
          <a:stretch/>
        </p:blipFill>
        <p:spPr>
          <a:xfrm>
            <a:off x="344600" y="4478369"/>
            <a:ext cx="2012896" cy="37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Gutter">
  <p:cSld name="Content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2858" cy="514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/>
          <p:nvPr/>
        </p:nvSpPr>
        <p:spPr>
          <a:xfrm>
            <a:off x="284241" y="4576256"/>
            <a:ext cx="2274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5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35"/>
          <p:cNvGrpSpPr/>
          <p:nvPr/>
        </p:nvGrpSpPr>
        <p:grpSpPr>
          <a:xfrm>
            <a:off x="0" y="0"/>
            <a:ext cx="9144000" cy="4854853"/>
            <a:chOff x="0" y="0"/>
            <a:chExt cx="24384000" cy="12946275"/>
          </a:xfrm>
        </p:grpSpPr>
        <p:sp>
          <p:nvSpPr>
            <p:cNvPr id="166" name="Google Shape;166;p3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5"/>
            <p:cNvSpPr/>
            <p:nvPr/>
          </p:nvSpPr>
          <p:spPr>
            <a:xfrm>
              <a:off x="7627775" y="10524975"/>
              <a:ext cx="121704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5"/>
            <p:cNvSpPr/>
            <p:nvPr/>
          </p:nvSpPr>
          <p:spPr>
            <a:xfrm>
              <a:off x="1526400" y="9631675"/>
              <a:ext cx="90849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5"/>
          <p:cNvSpPr txBox="1"/>
          <p:nvPr/>
        </p:nvSpPr>
        <p:spPr>
          <a:xfrm>
            <a:off x="7679641" y="4600369"/>
            <a:ext cx="121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696F75"/>
                </a:solidFill>
                <a:latin typeface="Google Sans"/>
                <a:ea typeface="Google Sans"/>
                <a:cs typeface="Google Sans"/>
                <a:sym typeface="Google Sans"/>
              </a:rPr>
              <a:t>PENS</a:t>
            </a:r>
            <a:endParaRPr sz="900" i="0" u="none" strike="noStrike" cap="none" dirty="0">
              <a:solidFill>
                <a:srgbClr val="696F7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35"/>
          <p:cNvSpPr txBox="1">
            <a:spLocks noGrp="1"/>
          </p:cNvSpPr>
          <p:nvPr>
            <p:ph type="body" idx="1"/>
          </p:nvPr>
        </p:nvSpPr>
        <p:spPr>
          <a:xfrm>
            <a:off x="3318675" y="1223425"/>
            <a:ext cx="52863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marL="91440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2pPr>
            <a:lvl3pPr marL="137160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3pPr>
            <a:lvl4pPr marL="182880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4pPr>
            <a:lvl5pPr marL="228600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5pPr>
            <a:lvl6pPr marL="274320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6pPr>
            <a:lvl7pPr marL="320040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7pPr>
            <a:lvl8pPr marL="365760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8pPr>
            <a:lvl9pPr marL="411480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2"/>
          </p:nvPr>
        </p:nvSpPr>
        <p:spPr>
          <a:xfrm>
            <a:off x="3318675" y="537000"/>
            <a:ext cx="5760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None/>
              <a:defRPr>
                <a:solidFill>
                  <a:srgbClr val="4285F4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/>
          <p:nvPr/>
        </p:nvSpPr>
        <p:spPr>
          <a:xfrm>
            <a:off x="0" y="-10450"/>
            <a:ext cx="28179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25" y="567925"/>
            <a:ext cx="28179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/>
          <a:srcRect/>
          <a:stretch/>
        </p:blipFill>
        <p:spPr>
          <a:xfrm>
            <a:off x="6945100" y="146494"/>
            <a:ext cx="2012896" cy="37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Gutter">
  <p:cSld name="Content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2858" cy="514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/>
          <p:nvPr/>
        </p:nvSpPr>
        <p:spPr>
          <a:xfrm>
            <a:off x="284241" y="4576256"/>
            <a:ext cx="2274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36"/>
          <p:cNvGrpSpPr/>
          <p:nvPr/>
        </p:nvGrpSpPr>
        <p:grpSpPr>
          <a:xfrm>
            <a:off x="0" y="0"/>
            <a:ext cx="9144000" cy="4854853"/>
            <a:chOff x="0" y="0"/>
            <a:chExt cx="24384000" cy="12946275"/>
          </a:xfrm>
        </p:grpSpPr>
        <p:sp>
          <p:nvSpPr>
            <p:cNvPr id="181" name="Google Shape;181;p36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>
              <a:off x="7627775" y="10524975"/>
              <a:ext cx="121704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>
              <a:off x="1526400" y="9631675"/>
              <a:ext cx="90849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36"/>
          <p:cNvSpPr txBox="1"/>
          <p:nvPr/>
        </p:nvSpPr>
        <p:spPr>
          <a:xfrm>
            <a:off x="7679641" y="4600369"/>
            <a:ext cx="121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696F75"/>
                </a:solidFill>
                <a:latin typeface="Google Sans"/>
                <a:ea typeface="Google Sans"/>
                <a:cs typeface="Google Sans"/>
                <a:sym typeface="Google Sans"/>
              </a:rPr>
              <a:t>PENS</a:t>
            </a:r>
            <a:endParaRPr sz="900" i="0" u="none" strike="noStrike" cap="none" dirty="0">
              <a:solidFill>
                <a:srgbClr val="696F7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3318675" y="1223425"/>
            <a:ext cx="52863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marL="91440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2pPr>
            <a:lvl3pPr marL="137160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3pPr>
            <a:lvl4pPr marL="182880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4pPr>
            <a:lvl5pPr marL="228600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5pPr>
            <a:lvl6pPr marL="274320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6pPr>
            <a:lvl7pPr marL="320040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7pPr>
            <a:lvl8pPr marL="365760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8pPr>
            <a:lvl9pPr marL="411480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2"/>
          </p:nvPr>
        </p:nvSpPr>
        <p:spPr>
          <a:xfrm>
            <a:off x="3318675" y="537000"/>
            <a:ext cx="5760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None/>
              <a:defRPr>
                <a:solidFill>
                  <a:srgbClr val="4285F4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6"/>
          <p:cNvSpPr/>
          <p:nvPr/>
        </p:nvSpPr>
        <p:spPr>
          <a:xfrm>
            <a:off x="0" y="-10450"/>
            <a:ext cx="2817900" cy="5143500"/>
          </a:xfrm>
          <a:prstGeom prst="rect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25" y="567925"/>
            <a:ext cx="28179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/>
          <a:srcRect/>
          <a:stretch/>
        </p:blipFill>
        <p:spPr>
          <a:xfrm>
            <a:off x="6945100" y="146494"/>
            <a:ext cx="2012896" cy="37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Gutter">
  <p:cSld name="Content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2858" cy="514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/>
          <p:nvPr/>
        </p:nvSpPr>
        <p:spPr>
          <a:xfrm>
            <a:off x="284241" y="4576256"/>
            <a:ext cx="2274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7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37"/>
          <p:cNvGrpSpPr/>
          <p:nvPr/>
        </p:nvGrpSpPr>
        <p:grpSpPr>
          <a:xfrm>
            <a:off x="0" y="0"/>
            <a:ext cx="9144000" cy="4854853"/>
            <a:chOff x="0" y="0"/>
            <a:chExt cx="24384000" cy="12946275"/>
          </a:xfrm>
        </p:grpSpPr>
        <p:sp>
          <p:nvSpPr>
            <p:cNvPr id="196" name="Google Shape;196;p37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7"/>
            <p:cNvSpPr/>
            <p:nvPr/>
          </p:nvSpPr>
          <p:spPr>
            <a:xfrm>
              <a:off x="7627775" y="10524975"/>
              <a:ext cx="121704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1526400" y="9631675"/>
              <a:ext cx="90849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7"/>
          <p:cNvSpPr txBox="1"/>
          <p:nvPr/>
        </p:nvSpPr>
        <p:spPr>
          <a:xfrm>
            <a:off x="7679641" y="4600369"/>
            <a:ext cx="121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696F75"/>
                </a:solidFill>
                <a:latin typeface="Google Sans"/>
                <a:ea typeface="Google Sans"/>
                <a:cs typeface="Google Sans"/>
                <a:sym typeface="Google Sans"/>
              </a:rPr>
              <a:t>PENS</a:t>
            </a:r>
            <a:endParaRPr sz="900" i="0" u="none" strike="noStrike" cap="none" dirty="0">
              <a:solidFill>
                <a:srgbClr val="696F7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3318675" y="1223425"/>
            <a:ext cx="52863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marL="91440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2pPr>
            <a:lvl3pPr marL="137160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3pPr>
            <a:lvl4pPr marL="182880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4pPr>
            <a:lvl5pPr marL="228600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5pPr>
            <a:lvl6pPr marL="274320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6pPr>
            <a:lvl7pPr marL="320040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7pPr>
            <a:lvl8pPr marL="365760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8pPr>
            <a:lvl9pPr marL="411480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ubTitle" idx="2"/>
          </p:nvPr>
        </p:nvSpPr>
        <p:spPr>
          <a:xfrm>
            <a:off x="3318675" y="537000"/>
            <a:ext cx="5760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None/>
              <a:defRPr>
                <a:solidFill>
                  <a:srgbClr val="4285F4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/>
          <p:nvPr/>
        </p:nvSpPr>
        <p:spPr>
          <a:xfrm>
            <a:off x="0" y="-10450"/>
            <a:ext cx="2817900" cy="5143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25" y="567925"/>
            <a:ext cx="28179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/>
          <a:srcRect/>
          <a:stretch/>
        </p:blipFill>
        <p:spPr>
          <a:xfrm>
            <a:off x="6945100" y="146494"/>
            <a:ext cx="2012896" cy="37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Gutter">
  <p:cSld name="Content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2858" cy="5147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/>
          <p:nvPr/>
        </p:nvSpPr>
        <p:spPr>
          <a:xfrm>
            <a:off x="284241" y="4576256"/>
            <a:ext cx="22749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7719956" y="4576256"/>
            <a:ext cx="1137000" cy="2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38"/>
          <p:cNvGrpSpPr/>
          <p:nvPr/>
        </p:nvGrpSpPr>
        <p:grpSpPr>
          <a:xfrm>
            <a:off x="0" y="0"/>
            <a:ext cx="9144000" cy="4854853"/>
            <a:chOff x="0" y="0"/>
            <a:chExt cx="24384000" cy="12946275"/>
          </a:xfrm>
        </p:grpSpPr>
        <p:sp>
          <p:nvSpPr>
            <p:cNvPr id="211" name="Google Shape;211;p3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8"/>
            <p:cNvSpPr/>
            <p:nvPr/>
          </p:nvSpPr>
          <p:spPr>
            <a:xfrm>
              <a:off x="7627775" y="10524975"/>
              <a:ext cx="121704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8"/>
            <p:cNvSpPr/>
            <p:nvPr/>
          </p:nvSpPr>
          <p:spPr>
            <a:xfrm>
              <a:off x="1526400" y="9631675"/>
              <a:ext cx="90849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8"/>
          <p:cNvSpPr txBox="1"/>
          <p:nvPr/>
        </p:nvSpPr>
        <p:spPr>
          <a:xfrm>
            <a:off x="7679641" y="4600369"/>
            <a:ext cx="121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rgbClr val="696F75"/>
                </a:solidFill>
                <a:latin typeface="Google Sans"/>
                <a:ea typeface="Google Sans"/>
                <a:cs typeface="Google Sans"/>
                <a:sym typeface="Google Sans"/>
              </a:rPr>
              <a:t>PENS</a:t>
            </a:r>
            <a:endParaRPr sz="900" i="0" u="none" strike="noStrike" cap="none" dirty="0">
              <a:solidFill>
                <a:srgbClr val="696F7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3318675" y="1223425"/>
            <a:ext cx="52863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6C6C6C"/>
                </a:solidFill>
              </a:defRPr>
            </a:lvl1pPr>
            <a:lvl2pPr marL="91440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2pPr>
            <a:lvl3pPr marL="137160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3pPr>
            <a:lvl4pPr marL="182880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4pPr>
            <a:lvl5pPr marL="228600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5pPr>
            <a:lvl6pPr marL="274320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6pPr>
            <a:lvl7pPr marL="320040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●"/>
              <a:defRPr>
                <a:solidFill>
                  <a:srgbClr val="4285F4"/>
                </a:solidFill>
              </a:defRPr>
            </a:lvl7pPr>
            <a:lvl8pPr marL="365760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○"/>
              <a:defRPr>
                <a:solidFill>
                  <a:srgbClr val="4285F4"/>
                </a:solidFill>
              </a:defRPr>
            </a:lvl8pPr>
            <a:lvl9pPr marL="411480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subTitle" idx="2"/>
          </p:nvPr>
        </p:nvSpPr>
        <p:spPr>
          <a:xfrm>
            <a:off x="3318675" y="537000"/>
            <a:ext cx="5760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None/>
              <a:defRPr>
                <a:solidFill>
                  <a:srgbClr val="4285F4"/>
                </a:solidFill>
              </a:defRPr>
            </a:lvl1pPr>
            <a:lvl2pPr lvl="1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0" y="-10450"/>
            <a:ext cx="2817900" cy="5143500"/>
          </a:xfrm>
          <a:prstGeom prst="rect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25" y="567925"/>
            <a:ext cx="28179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/>
          <a:srcRect/>
          <a:stretch/>
        </p:blipFill>
        <p:spPr>
          <a:xfrm>
            <a:off x="6945100" y="146494"/>
            <a:ext cx="2012896" cy="37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0" r:id="rId5"/>
    <p:sldLayoutId id="2147483681" r:id="rId6"/>
    <p:sldLayoutId id="2147483682" r:id="rId7"/>
    <p:sldLayoutId id="2147483683" r:id="rId8"/>
  </p:sldLayoutIdLst>
  <p:transition spd="slow">
    <p:fade thruBlk="1"/>
  </p:transition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sianaDiyan/DSC-Android-Worksho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3038650" y="2100824"/>
            <a:ext cx="4641934" cy="135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3600" dirty="0"/>
              <a:t>Introduction to Android </a:t>
            </a:r>
            <a:r>
              <a:rPr lang="en-US" sz="3600" dirty="0" smtClean="0"/>
              <a:t>Native</a:t>
            </a:r>
            <a:endParaRPr lang="en-US" sz="3600" dirty="0"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1"/>
          </p:nvPr>
        </p:nvSpPr>
        <p:spPr>
          <a:xfrm>
            <a:off x="3547925" y="1242100"/>
            <a:ext cx="26190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2400" dirty="0" smtClean="0"/>
              <a:t>Android Class</a:t>
            </a:r>
            <a:endParaRPr sz="2400" dirty="0"/>
          </a:p>
        </p:txBody>
      </p:sp>
      <p:pic>
        <p:nvPicPr>
          <p:cNvPr id="249" name="Google Shape;24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8650" y="1242100"/>
            <a:ext cx="430875" cy="4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;p19"/>
          <p:cNvSpPr txBox="1"/>
          <p:nvPr/>
        </p:nvSpPr>
        <p:spPr>
          <a:xfrm>
            <a:off x="3038649" y="3940492"/>
            <a:ext cx="1792657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Lusiana Diyan Ningrum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tx1"/>
                </a:solidFill>
                <a:latin typeface="Google Sans"/>
                <a:sym typeface="Google Sans"/>
              </a:rPr>
              <a:t>DSC PENS Core Team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87050" y="3987382"/>
            <a:ext cx="1229577" cy="819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Constraint</a:t>
            </a:r>
            <a:r>
              <a:rPr lang="en" dirty="0" smtClean="0">
                <a:solidFill>
                  <a:srgbClr val="4285F4"/>
                </a:solidFill>
              </a:rPr>
              <a:t>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568480" y="1563748"/>
            <a:ext cx="4198500" cy="19710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indent="6350">
              <a:lnSpc>
                <a:spcPct val="200000"/>
              </a:lnSpc>
            </a:pPr>
            <a:r>
              <a:rPr lang="en-US" sz="1600" dirty="0" err="1"/>
              <a:t>Grup</a:t>
            </a:r>
            <a:r>
              <a:rPr lang="en-US" sz="1600" dirty="0"/>
              <a:t> </a:t>
            </a:r>
            <a:r>
              <a:rPr lang="en-US" sz="1600" dirty="0" err="1"/>
              <a:t>tampilan</a:t>
            </a:r>
            <a:r>
              <a:rPr lang="en-US" sz="1600" dirty="0"/>
              <a:t> </a:t>
            </a:r>
            <a:r>
              <a:rPr lang="en-US" sz="1600" dirty="0" err="1"/>
              <a:t>anak</a:t>
            </a:r>
            <a:r>
              <a:rPr lang="en-US" sz="1600" dirty="0"/>
              <a:t> yang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titik</a:t>
            </a:r>
            <a:r>
              <a:rPr lang="en-US" sz="1600" dirty="0"/>
              <a:t> </a:t>
            </a:r>
            <a:r>
              <a:rPr lang="en-US" sz="1600" dirty="0" err="1"/>
              <a:t>jangkar</a:t>
            </a:r>
            <a:r>
              <a:rPr lang="en-US" sz="1600" dirty="0"/>
              <a:t>, </a:t>
            </a:r>
            <a:r>
              <a:rPr lang="en-US" sz="1600" dirty="0" err="1"/>
              <a:t>tepi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panduan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mengontrol</a:t>
            </a:r>
            <a:r>
              <a:rPr lang="en-US" sz="1600" dirty="0"/>
              <a:t> </a:t>
            </a:r>
            <a:r>
              <a:rPr lang="en-US" sz="1600" dirty="0" err="1" smtClean="0"/>
              <a:t>cara</a:t>
            </a:r>
            <a:r>
              <a:rPr lang="en-US" sz="1600" dirty="0"/>
              <a:t> </a:t>
            </a:r>
            <a:r>
              <a:rPr lang="en-US" sz="1600" dirty="0" err="1" smtClean="0"/>
              <a:t>memosisikan</a:t>
            </a:r>
            <a:r>
              <a:rPr lang="en-US" sz="1600" dirty="0" smtClean="0"/>
              <a:t> </a:t>
            </a:r>
            <a:r>
              <a:rPr lang="en-US" sz="1600" dirty="0" err="1"/>
              <a:t>tampilan</a:t>
            </a:r>
            <a:r>
              <a:rPr lang="en-US" sz="1600" dirty="0"/>
              <a:t> </a:t>
            </a:r>
            <a:r>
              <a:rPr lang="en-US" sz="1600" dirty="0" err="1"/>
              <a:t>relatif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lain di layout.</a:t>
            </a:r>
            <a:endParaRPr sz="1600" dirty="0"/>
          </a:p>
        </p:txBody>
      </p:sp>
      <p:sp>
        <p:nvSpPr>
          <p:cNvPr id="7" name="Google Shape;334;p55"/>
          <p:cNvSpPr txBox="1">
            <a:spLocks/>
          </p:cNvSpPr>
          <p:nvPr/>
        </p:nvSpPr>
        <p:spPr>
          <a:xfrm>
            <a:off x="5227093" y="1626358"/>
            <a:ext cx="3784341" cy="182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101600" indent="-6350">
              <a:lnSpc>
                <a:spcPct val="200000"/>
              </a:lnSpc>
            </a:pPr>
            <a:r>
              <a:rPr lang="en-US" sz="1600" dirty="0" err="1"/>
              <a:t>ConstraintLayout</a:t>
            </a:r>
            <a:r>
              <a:rPr lang="en-US" sz="1600" dirty="0"/>
              <a:t> </a:t>
            </a:r>
            <a:r>
              <a:rPr lang="en-US" sz="1600" dirty="0" err="1"/>
              <a:t>didesain</a:t>
            </a:r>
            <a:r>
              <a:rPr lang="en-US" sz="1600" dirty="0"/>
              <a:t> </a:t>
            </a:r>
            <a:r>
              <a:rPr lang="en-US" sz="1600" dirty="0" err="1" smtClean="0"/>
              <a:t>untuk</a:t>
            </a:r>
            <a:r>
              <a:rPr lang="en-US" sz="1600" dirty="0"/>
              <a:t> </a:t>
            </a:r>
            <a:r>
              <a:rPr lang="en-US" sz="1600" dirty="0" err="1" smtClean="0"/>
              <a:t>mempermudah</a:t>
            </a:r>
            <a:r>
              <a:rPr lang="en-US" sz="1600" dirty="0" smtClean="0"/>
              <a:t> </a:t>
            </a:r>
            <a:r>
              <a:rPr lang="en-US" sz="1600" dirty="0" err="1" smtClean="0"/>
              <a:t>saat</a:t>
            </a:r>
            <a:r>
              <a:rPr lang="en-US" sz="1600" dirty="0"/>
              <a:t> </a:t>
            </a:r>
            <a:r>
              <a:rPr lang="en-US" sz="1600" dirty="0" err="1" smtClean="0"/>
              <a:t>menyeret</a:t>
            </a:r>
            <a:r>
              <a:rPr lang="en-US" sz="1600" dirty="0" smtClean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melepaskan</a:t>
            </a:r>
            <a:r>
              <a:rPr lang="en-US" sz="1600" dirty="0"/>
              <a:t> </a:t>
            </a:r>
            <a:r>
              <a:rPr lang="en-US" sz="1600" dirty="0" err="1"/>
              <a:t>tampilan</a:t>
            </a:r>
            <a:r>
              <a:rPr lang="en-US" sz="1600" dirty="0"/>
              <a:t> di editor layout.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4423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</a:t>
            </a:r>
            <a:r>
              <a:rPr lang="en" dirty="0" smtClean="0">
                <a:solidFill>
                  <a:srgbClr val="4285F4"/>
                </a:solidFill>
              </a:rPr>
              <a:t>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568482" y="1550100"/>
            <a:ext cx="4198500" cy="12203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indent="6350">
              <a:lnSpc>
                <a:spcPct val="200000"/>
              </a:lnSpc>
            </a:pP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yang </a:t>
            </a:r>
            <a:r>
              <a:rPr lang="en-US" sz="2000" dirty="0" err="1"/>
              <a:t>disusun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baris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kolom</a:t>
            </a:r>
            <a:r>
              <a:rPr lang="en-US" sz="2000" dirty="0"/>
              <a:t>.</a:t>
            </a:r>
            <a:endParaRPr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1720897"/>
            <a:ext cx="2922140" cy="212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914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Absolute</a:t>
            </a:r>
            <a:r>
              <a:rPr lang="en" dirty="0" smtClean="0">
                <a:solidFill>
                  <a:srgbClr val="4285F4"/>
                </a:solidFill>
              </a:rPr>
              <a:t>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568481" y="1550099"/>
            <a:ext cx="7470049" cy="19300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200000"/>
              </a:lnSpc>
            </a:pPr>
            <a:r>
              <a:rPr lang="en-US" sz="2000" dirty="0" err="1"/>
              <a:t>Grup</a:t>
            </a:r>
            <a:r>
              <a:rPr lang="en-US" sz="2000" dirty="0"/>
              <a:t> yang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menetapkan</a:t>
            </a:r>
            <a:r>
              <a:rPr lang="en-US" sz="2000" dirty="0" smtClean="0"/>
              <a:t> </a:t>
            </a:r>
            <a:r>
              <a:rPr lang="en-US" sz="2000" dirty="0" err="1"/>
              <a:t>lokasi</a:t>
            </a:r>
            <a:r>
              <a:rPr lang="en-US" sz="2000" dirty="0"/>
              <a:t> </a:t>
            </a:r>
            <a:r>
              <a:rPr lang="en-US" sz="2000" dirty="0" err="1"/>
              <a:t>pasti</a:t>
            </a:r>
            <a:r>
              <a:rPr lang="en-US" sz="2000" dirty="0"/>
              <a:t> (</a:t>
            </a:r>
            <a:r>
              <a:rPr lang="en-US" sz="2000" dirty="0" err="1"/>
              <a:t>koordinat</a:t>
            </a:r>
            <a:r>
              <a:rPr lang="en-US" sz="2000" dirty="0"/>
              <a:t> x/y)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anaknya</a:t>
            </a:r>
            <a:r>
              <a:rPr lang="en-US" sz="2000" dirty="0"/>
              <a:t>. </a:t>
            </a:r>
            <a:endParaRPr lang="en-US" sz="2000" dirty="0"/>
          </a:p>
          <a:p>
            <a:pPr marL="0" indent="0">
              <a:lnSpc>
                <a:spcPct val="200000"/>
              </a:lnSpc>
            </a:pPr>
            <a:r>
              <a:rPr lang="en-US" sz="2000" dirty="0" smtClean="0"/>
              <a:t>Layout </a:t>
            </a:r>
            <a:r>
              <a:rPr lang="en-US" sz="2000" dirty="0" err="1" smtClean="0"/>
              <a:t>mutlak</a:t>
            </a:r>
            <a:r>
              <a:rPr lang="en-US" sz="2000" dirty="0" smtClean="0"/>
              <a:t>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kurang</a:t>
            </a:r>
            <a:r>
              <a:rPr lang="en-US" sz="2000" dirty="0"/>
              <a:t> </a:t>
            </a:r>
            <a:r>
              <a:rPr lang="en-US" sz="2000" dirty="0" err="1"/>
              <a:t>fleksibel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sulit</a:t>
            </a:r>
            <a:r>
              <a:rPr lang="en-US" sz="2000" dirty="0"/>
              <a:t> </a:t>
            </a:r>
            <a:r>
              <a:rPr lang="en-US" sz="2000" dirty="0" err="1"/>
              <a:t>dikelola</a:t>
            </a:r>
            <a:r>
              <a:rPr lang="en-US" sz="2000" dirty="0"/>
              <a:t> </a:t>
            </a:r>
            <a:r>
              <a:rPr lang="en-US" sz="2000" dirty="0" err="1"/>
              <a:t>daripada</a:t>
            </a:r>
            <a:r>
              <a:rPr lang="en-US" sz="2000" dirty="0"/>
              <a:t> </a:t>
            </a:r>
            <a:r>
              <a:rPr lang="en-US" sz="2000" dirty="0" err="1"/>
              <a:t>tipe</a:t>
            </a:r>
            <a:r>
              <a:rPr lang="en-US" sz="2000" dirty="0"/>
              <a:t> layout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tanpa</a:t>
            </a:r>
            <a:r>
              <a:rPr lang="en-US" sz="2000" dirty="0"/>
              <a:t> </a:t>
            </a:r>
            <a:r>
              <a:rPr lang="en-US" sz="2000" dirty="0" err="1"/>
              <a:t>pemosisian</a:t>
            </a:r>
            <a:r>
              <a:rPr lang="en-US" sz="2000" dirty="0"/>
              <a:t> </a:t>
            </a:r>
            <a:r>
              <a:rPr lang="en-US" sz="2000" dirty="0" err="1"/>
              <a:t>mutlak</a:t>
            </a:r>
            <a:r>
              <a:rPr lang="en-US" sz="2000" dirty="0"/>
              <a:t>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18916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Fram</a:t>
            </a:r>
            <a:r>
              <a:rPr lang="en" dirty="0" smtClean="0"/>
              <a:t>e</a:t>
            </a:r>
            <a:r>
              <a:rPr lang="en" dirty="0" smtClean="0">
                <a:solidFill>
                  <a:srgbClr val="4285F4"/>
                </a:solidFill>
              </a:rPr>
              <a:t>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568482" y="1550100"/>
            <a:ext cx="7893130" cy="12203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" indent="-6350" algn="just">
              <a:lnSpc>
                <a:spcPct val="150000"/>
              </a:lnSpc>
            </a:pP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</a:t>
            </a:r>
            <a:r>
              <a:rPr lang="en-US" sz="2000" dirty="0" err="1"/>
              <a:t>bertumpuk</a:t>
            </a:r>
            <a:r>
              <a:rPr lang="en-US" sz="2000" dirty="0"/>
              <a:t>. </a:t>
            </a:r>
            <a:endParaRPr lang="en-US" sz="2000" dirty="0" smtClean="0"/>
          </a:p>
          <a:p>
            <a:pPr marL="6350" indent="-6350" algn="just">
              <a:lnSpc>
                <a:spcPct val="150000"/>
              </a:lnSpc>
            </a:pPr>
            <a:r>
              <a:rPr lang="en-US" sz="2000" dirty="0" err="1" smtClean="0"/>
              <a:t>FrameLayout</a:t>
            </a:r>
            <a:r>
              <a:rPr lang="en-US" sz="2000" dirty="0" smtClean="0"/>
              <a:t> </a:t>
            </a:r>
            <a:r>
              <a:rPr lang="en-US" sz="2000" dirty="0" err="1"/>
              <a:t>didesain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memblokir</a:t>
            </a:r>
            <a:r>
              <a:rPr lang="en-US" sz="2000" dirty="0"/>
              <a:t> area di </a:t>
            </a:r>
            <a:r>
              <a:rPr lang="en-US" sz="2000" dirty="0" err="1"/>
              <a:t>layar</a:t>
            </a:r>
            <a:r>
              <a:rPr lang="en-US" sz="2000" dirty="0"/>
              <a:t> </a:t>
            </a:r>
            <a:r>
              <a:rPr lang="en-US" sz="2000" dirty="0" err="1" smtClean="0"/>
              <a:t>guna</a:t>
            </a:r>
            <a:r>
              <a:rPr lang="en-US" sz="2000" dirty="0"/>
              <a:t> </a:t>
            </a:r>
            <a:r>
              <a:rPr lang="en-US" sz="2000" dirty="0" err="1" smtClean="0"/>
              <a:t>menampilkan</a:t>
            </a:r>
            <a:r>
              <a:rPr lang="en-US" sz="2000" dirty="0" smtClean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tampilan</a:t>
            </a:r>
            <a:r>
              <a:rPr lang="en-US" sz="2000" dirty="0"/>
              <a:t>.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</a:t>
            </a:r>
            <a:r>
              <a:rPr lang="en-US" sz="2000" dirty="0" err="1"/>
              <a:t>digambar</a:t>
            </a:r>
            <a:r>
              <a:rPr lang="en-US" sz="2000" dirty="0"/>
              <a:t> </a:t>
            </a:r>
            <a:r>
              <a:rPr lang="en-US" sz="2000" dirty="0" err="1"/>
              <a:t>bertumpuk</a:t>
            </a:r>
            <a:r>
              <a:rPr lang="en-US" sz="2000" dirty="0"/>
              <a:t>,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yang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ditambahkan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.</a:t>
            </a:r>
          </a:p>
          <a:p>
            <a:pPr marL="6350" indent="-6350" algn="just">
              <a:lnSpc>
                <a:spcPct val="150000"/>
              </a:lnSpc>
            </a:pPr>
            <a:endParaRPr lang="sv-SE" sz="2000" dirty="0" smtClean="0"/>
          </a:p>
          <a:p>
            <a:pPr marL="6350" indent="-6350" algn="just">
              <a:lnSpc>
                <a:spcPct val="150000"/>
              </a:lnSpc>
            </a:pPr>
            <a:r>
              <a:rPr lang="sv-SE" sz="2000" dirty="0" smtClean="0"/>
              <a:t>Ukuran </a:t>
            </a:r>
            <a:r>
              <a:rPr lang="sv-SE" sz="2000" dirty="0"/>
              <a:t>FrameLayout adalah ukuran tampilan anak terbesarnya.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4490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Grid</a:t>
            </a:r>
            <a:r>
              <a:rPr lang="en" dirty="0" smtClean="0">
                <a:solidFill>
                  <a:srgbClr val="4285F4"/>
                </a:solidFill>
              </a:rPr>
              <a:t>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568482" y="1550100"/>
            <a:ext cx="4139996" cy="12203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" indent="-6350" algn="just">
              <a:lnSpc>
                <a:spcPct val="200000"/>
              </a:lnSpc>
            </a:pPr>
            <a:r>
              <a:rPr lang="en-US" sz="2000" dirty="0" err="1"/>
              <a:t>Grup</a:t>
            </a:r>
            <a:r>
              <a:rPr lang="en-US" sz="2000" dirty="0"/>
              <a:t> yang </a:t>
            </a:r>
            <a:r>
              <a:rPr lang="en-US" sz="2000" dirty="0" err="1"/>
              <a:t>menempatkan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</a:t>
            </a:r>
            <a:r>
              <a:rPr lang="en-US" sz="2000" dirty="0" err="1"/>
              <a:t>anaknya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</a:t>
            </a:r>
            <a:r>
              <a:rPr lang="en-US" sz="2000" dirty="0" err="1"/>
              <a:t>persegi</a:t>
            </a:r>
            <a:r>
              <a:rPr lang="en-US" sz="2000" dirty="0"/>
              <a:t> </a:t>
            </a:r>
            <a:r>
              <a:rPr lang="en-US" sz="2000" dirty="0" err="1"/>
              <a:t>panjang</a:t>
            </a:r>
            <a:r>
              <a:rPr lang="en-US" sz="2000" dirty="0"/>
              <a:t> yang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digulir</a:t>
            </a:r>
            <a:r>
              <a:rPr lang="en-US" sz="2000" dirty="0"/>
              <a:t>.</a:t>
            </a:r>
            <a:endParaRPr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9" y="1482845"/>
            <a:ext cx="2965355" cy="224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019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 smtClean="0">
                <a:solidFill>
                  <a:srgbClr val="4285F4"/>
                </a:solidFill>
              </a:rPr>
              <a:t>Layout Example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2261" y="1154303"/>
            <a:ext cx="4544705" cy="3444991"/>
          </a:xfrm>
        </p:spPr>
        <p:txBody>
          <a:bodyPr/>
          <a:lstStyle/>
          <a:p>
            <a:pPr marL="571500" indent="-342900">
              <a:buAutoNum type="arabicPeriod"/>
            </a:pPr>
            <a:r>
              <a:rPr lang="en-US" dirty="0" err="1" smtClean="0"/>
              <a:t>LinearLayout</a:t>
            </a:r>
            <a:r>
              <a:rPr lang="en-US" dirty="0" smtClean="0"/>
              <a:t> yang </a:t>
            </a:r>
            <a:r>
              <a:rPr lang="en-US" dirty="0" err="1" smtClean="0"/>
              <a:t>diset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orientasi</a:t>
            </a:r>
            <a:r>
              <a:rPr lang="en-US" dirty="0" smtClean="0"/>
              <a:t> </a:t>
            </a:r>
            <a:r>
              <a:rPr lang="en-US" dirty="0" err="1" smtClean="0"/>
              <a:t>vertikal</a:t>
            </a:r>
            <a:endParaRPr lang="en-US" dirty="0" smtClean="0"/>
          </a:p>
          <a:p>
            <a:pPr marL="571500" indent="-342900">
              <a:buAutoNum type="arabicPeriod"/>
            </a:pPr>
            <a:r>
              <a:rPr lang="en-US" dirty="0" smtClean="0"/>
              <a:t>Button (toast),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marL="571500" indent="-342900">
              <a:buAutoNum type="arabicPeriod"/>
            </a:pPr>
            <a:r>
              <a:rPr lang="en-US" dirty="0" err="1" smtClean="0"/>
              <a:t>TextView</a:t>
            </a:r>
            <a:r>
              <a:rPr lang="en-US" dirty="0" smtClean="0"/>
              <a:t> (show count),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yang </a:t>
            </a:r>
            <a:r>
              <a:rPr lang="en-US" dirty="0" err="1" smtClean="0"/>
              <a:t>muncul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marL="571500" indent="-342900">
              <a:buAutoNum type="arabicPeriod"/>
            </a:pPr>
            <a:r>
              <a:rPr lang="en-US" dirty="0" smtClean="0"/>
              <a:t>Button (count),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ketiga</a:t>
            </a:r>
            <a:r>
              <a:rPr lang="en-US" dirty="0" smtClean="0"/>
              <a:t>, </a:t>
            </a:r>
            <a:r>
              <a:rPr lang="en-US" dirty="0" err="1" smtClean="0"/>
              <a:t>muncul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layout linear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17" y="199241"/>
            <a:ext cx="3118875" cy="440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93" y="19270"/>
            <a:ext cx="3029803" cy="512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84086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93" y="19270"/>
            <a:ext cx="3029803" cy="512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6" y="1038335"/>
            <a:ext cx="55340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50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>
            <a:spLocks noGrp="1"/>
          </p:cNvSpPr>
          <p:nvPr>
            <p:ph type="title"/>
          </p:nvPr>
        </p:nvSpPr>
        <p:spPr>
          <a:xfrm>
            <a:off x="25" y="567925"/>
            <a:ext cx="2817900" cy="198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Membuat Layout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3318675" y="918625"/>
            <a:ext cx="5286300" cy="336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9D58"/>
              </a:buClr>
              <a:buSzPts val="2400"/>
              <a:buChar char="●"/>
            </a:pPr>
            <a:r>
              <a:rPr lang="en-US" sz="2400" dirty="0" err="1" smtClean="0">
                <a:solidFill>
                  <a:srgbClr val="000000"/>
                </a:solidFill>
              </a:rPr>
              <a:t>Menggunakan</a:t>
            </a:r>
            <a:r>
              <a:rPr lang="en-US" sz="2400" dirty="0" smtClean="0">
                <a:solidFill>
                  <a:srgbClr val="000000"/>
                </a:solidFill>
              </a:rPr>
              <a:t> Editor Layout</a:t>
            </a:r>
          </a:p>
          <a:p>
            <a:pPr marL="76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9D58"/>
              </a:buClr>
              <a:buSzPts val="2400"/>
            </a:pP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400"/>
              <a:buChar char="●"/>
            </a:pPr>
            <a:r>
              <a:rPr lang="en" sz="2400" dirty="0" smtClean="0">
                <a:solidFill>
                  <a:schemeClr val="dk1"/>
                </a:solidFill>
              </a:rPr>
              <a:t>Menggunakan XML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285F4"/>
                </a:solidFill>
              </a:rPr>
              <a:t>Menggunakan Editor Layout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77" y="840305"/>
            <a:ext cx="5896821" cy="370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390836" y="2182685"/>
            <a:ext cx="4094329" cy="318772"/>
          </a:xfrm>
        </p:spPr>
        <p:txBody>
          <a:bodyPr/>
          <a:lstStyle/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Activity </a:t>
            </a:r>
            <a:r>
              <a:rPr lang="en-US" dirty="0" err="1" smtClean="0"/>
              <a:t>terlihat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user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3264083" y="805092"/>
            <a:ext cx="5760600" cy="5889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onCreate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54567" y="836017"/>
            <a:ext cx="2817900" cy="1989000"/>
          </a:xfrm>
        </p:spPr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219624" y="1686247"/>
            <a:ext cx="5760600" cy="41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onStart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229141" y="3240439"/>
            <a:ext cx="5760600" cy="29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err="1" smtClean="0"/>
              <a:t>onPause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233272" y="2501457"/>
            <a:ext cx="5760600" cy="40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onResume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386915" y="1330018"/>
            <a:ext cx="4094329" cy="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Activity </a:t>
            </a:r>
            <a:r>
              <a:rPr lang="en-US" dirty="0" err="1" smtClean="0"/>
              <a:t>pertama</a:t>
            </a:r>
            <a:r>
              <a:rPr lang="en-US" dirty="0" smtClean="0"/>
              <a:t> kali </a:t>
            </a:r>
            <a:r>
              <a:rPr lang="en-US" dirty="0" err="1" smtClean="0"/>
              <a:t>dibuat</a:t>
            </a:r>
            <a:endParaRPr lang="en-US" dirty="0"/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459076" y="2919086"/>
            <a:ext cx="4866056" cy="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Activity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–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aktif</a:t>
            </a:r>
            <a:endParaRPr lang="en-US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3386915" y="3589481"/>
            <a:ext cx="5445052" cy="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Activity </a:t>
            </a:r>
            <a:r>
              <a:rPr lang="en-US" dirty="0" err="1" smtClean="0"/>
              <a:t>berpindah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Activity </a:t>
            </a:r>
            <a:r>
              <a:rPr lang="en-US" dirty="0" err="1" smtClean="0"/>
              <a:t>ke</a:t>
            </a:r>
            <a:r>
              <a:rPr lang="en-US" dirty="0" smtClean="0"/>
              <a:t> Activity 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674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285F4"/>
                </a:solidFill>
              </a:rPr>
              <a:t>Menggunakan XML</a:t>
            </a:r>
            <a:endParaRPr dirty="0">
              <a:solidFill>
                <a:srgbClr val="4285F4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25" y="880070"/>
            <a:ext cx="5688013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912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264083" y="1187355"/>
            <a:ext cx="5361301" cy="2456597"/>
          </a:xfrm>
        </p:spPr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en-US" sz="3200" dirty="0" err="1" smtClean="0"/>
              <a:t>Scrollview</a:t>
            </a:r>
            <a:r>
              <a:rPr lang="en-US" sz="3200" dirty="0" smtClean="0"/>
              <a:t> Vertical</a:t>
            </a:r>
          </a:p>
          <a:p>
            <a:pPr marL="571500" indent="-342900">
              <a:buFont typeface="+mj-lt"/>
              <a:buAutoNum type="arabicPeriod"/>
            </a:pPr>
            <a:endParaRPr lang="en-US" sz="3200" dirty="0" smtClean="0"/>
          </a:p>
          <a:p>
            <a:pPr marL="571500" indent="-342900">
              <a:buFont typeface="+mj-lt"/>
              <a:buAutoNum type="arabicPeriod"/>
            </a:pPr>
            <a:r>
              <a:rPr lang="en-US" sz="3200" dirty="0" err="1" smtClean="0"/>
              <a:t>Scrollview</a:t>
            </a:r>
            <a:r>
              <a:rPr lang="en-US" sz="3200" dirty="0" smtClean="0"/>
              <a:t> Horizontal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91006"/>
            <a:ext cx="2817900" cy="1989000"/>
          </a:xfrm>
        </p:spPr>
        <p:txBody>
          <a:bodyPr/>
          <a:lstStyle/>
          <a:p>
            <a:r>
              <a:rPr lang="en-US" dirty="0" smtClean="0"/>
              <a:t>Scroll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294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8"/>
          <a:stretch/>
        </p:blipFill>
        <p:spPr bwMode="auto">
          <a:xfrm>
            <a:off x="462885" y="433815"/>
            <a:ext cx="5501187" cy="197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75" y="2673945"/>
            <a:ext cx="6037083" cy="188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3952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318675" y="1018709"/>
            <a:ext cx="5286300" cy="3368700"/>
          </a:xfrm>
        </p:spPr>
        <p:txBody>
          <a:bodyPr/>
          <a:lstStyle/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/>
              <a:t>Text View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/>
              <a:t>Edit Text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/>
              <a:t>Button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err="1" smtClean="0"/>
              <a:t>etc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6288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305028" y="936822"/>
            <a:ext cx="5286300" cy="3368700"/>
          </a:xfrm>
        </p:spPr>
        <p:txBody>
          <a:bodyPr/>
          <a:lstStyle/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Toast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err="1" smtClean="0"/>
              <a:t>SnackBar</a:t>
            </a:r>
            <a:endParaRPr lang="en-US" sz="2800" dirty="0" smtClean="0"/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Input Errors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3800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00311" y="718458"/>
            <a:ext cx="5286300" cy="3368700"/>
          </a:xfrm>
        </p:spPr>
        <p:txBody>
          <a:bodyPr/>
          <a:lstStyle/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/>
              <a:t>Data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err="1" smtClean="0"/>
              <a:t>RecyclerView</a:t>
            </a:r>
            <a:endParaRPr lang="en-US" sz="2000" dirty="0" smtClean="0"/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/>
              <a:t>Layout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/>
              <a:t>Layout Manager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/>
              <a:t>Adapter</a:t>
            </a:r>
          </a:p>
          <a:p>
            <a:pPr marL="5715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 smtClean="0"/>
              <a:t>View Holder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RecyclerView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Component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9506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14450"/>
            <a:ext cx="852646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7674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09" y="916231"/>
            <a:ext cx="7812281" cy="572700"/>
          </a:xfrm>
        </p:spPr>
        <p:txBody>
          <a:bodyPr/>
          <a:lstStyle/>
          <a:p>
            <a:r>
              <a:rPr lang="en-US" dirty="0" smtClean="0"/>
              <a:t>Retrofit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library Rest Client </a:t>
            </a:r>
            <a:r>
              <a:rPr lang="en-US" sz="3600" dirty="0" err="1">
                <a:solidFill>
                  <a:schemeClr val="tx1"/>
                </a:solidFill>
              </a:rPr>
              <a:t>untuk</a:t>
            </a:r>
            <a:r>
              <a:rPr lang="en-US" sz="3600" dirty="0">
                <a:solidFill>
                  <a:schemeClr val="tx1"/>
                </a:solidFill>
              </a:rPr>
              <a:t> android </a:t>
            </a:r>
            <a:r>
              <a:rPr lang="en-US" sz="3600" dirty="0" err="1">
                <a:solidFill>
                  <a:schemeClr val="tx1"/>
                </a:solidFill>
              </a:rPr>
              <a:t>dan</a:t>
            </a:r>
            <a:r>
              <a:rPr lang="en-US" sz="3600" dirty="0">
                <a:solidFill>
                  <a:schemeClr val="tx1"/>
                </a:solidFill>
              </a:rPr>
              <a:t> java </a:t>
            </a:r>
            <a:r>
              <a:rPr lang="en-US" sz="3600" dirty="0" err="1" smtClean="0">
                <a:solidFill>
                  <a:schemeClr val="tx1"/>
                </a:solidFill>
              </a:rPr>
              <a:t>dari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squareup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022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00060" y="647621"/>
            <a:ext cx="1976657" cy="441601"/>
          </a:xfrm>
        </p:spPr>
        <p:txBody>
          <a:bodyPr/>
          <a:lstStyle/>
          <a:p>
            <a:pPr marL="228600" indent="0"/>
            <a:r>
              <a:rPr lang="en-US" sz="2000" b="1" dirty="0" smtClean="0">
                <a:solidFill>
                  <a:schemeClr val="tx1"/>
                </a:solidFill>
              </a:rPr>
              <a:t>SERVER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430131" y="1089222"/>
            <a:ext cx="2151803" cy="76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571500" indent="-342900">
              <a:buFont typeface="+mj-lt"/>
              <a:buAutoNum type="arabicPeriod"/>
            </a:pPr>
            <a:r>
              <a:rPr lang="en-US" dirty="0" smtClean="0"/>
              <a:t>Webserver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 smtClean="0"/>
              <a:t>REST API Server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829629" y="1869741"/>
            <a:ext cx="1976657" cy="4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28600" indent="0"/>
            <a:r>
              <a:rPr lang="en-US" sz="2000" b="1" dirty="0" smtClean="0">
                <a:solidFill>
                  <a:schemeClr val="tx1"/>
                </a:solidFill>
              </a:rPr>
              <a:t>DATA MODEL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582528" y="2362033"/>
            <a:ext cx="5302163" cy="76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571500" indent="-342900">
              <a:buFont typeface="+mj-lt"/>
              <a:buAutoNum type="arabicPeriod"/>
            </a:pPr>
            <a:r>
              <a:rPr lang="en-US" b="1" dirty="0" smtClean="0"/>
              <a:t>Data</a:t>
            </a:r>
            <a:r>
              <a:rPr lang="en-US" dirty="0" smtClean="0"/>
              <a:t> : </a:t>
            </a:r>
            <a:r>
              <a:rPr lang="en-US" dirty="0" err="1" smtClean="0"/>
              <a:t>berisi</a:t>
            </a:r>
            <a:r>
              <a:rPr lang="en-US" dirty="0" smtClean="0"/>
              <a:t> constructor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yang </a:t>
            </a:r>
            <a:r>
              <a:rPr lang="en-US" dirty="0" err="1" smtClean="0"/>
              <a:t>diperlukan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REST Server data </a:t>
            </a:r>
            <a:r>
              <a:rPr lang="en-US" dirty="0" err="1" smtClean="0"/>
              <a:t>serta</a:t>
            </a:r>
            <a:r>
              <a:rPr lang="en-US" dirty="0" smtClean="0"/>
              <a:t>  setter </a:t>
            </a:r>
            <a:r>
              <a:rPr lang="en-US" dirty="0" err="1" smtClean="0"/>
              <a:t>dan</a:t>
            </a:r>
            <a:r>
              <a:rPr lang="en-US" dirty="0" smtClean="0"/>
              <a:t> getter </a:t>
            </a:r>
            <a:r>
              <a:rPr lang="en-US" dirty="0" err="1" smtClean="0"/>
              <a:t>masing</a:t>
            </a:r>
            <a:r>
              <a:rPr lang="en-US" dirty="0" smtClean="0"/>
              <a:t> – </a:t>
            </a:r>
            <a:r>
              <a:rPr lang="en-US" dirty="0" err="1" smtClean="0"/>
              <a:t>masing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endParaRPr lang="en-US" dirty="0" smtClean="0"/>
          </a:p>
          <a:p>
            <a:pPr marL="571500" indent="-342900">
              <a:buFont typeface="+mj-lt"/>
              <a:buAutoNum type="arabicPeriod"/>
            </a:pPr>
            <a:r>
              <a:rPr lang="en-US" dirty="0" err="1" smtClean="0"/>
              <a:t>GetData</a:t>
            </a:r>
            <a:r>
              <a:rPr lang="en-US" dirty="0" smtClean="0"/>
              <a:t> : </a:t>
            </a:r>
            <a:r>
              <a:rPr lang="en-US" dirty="0" err="1" smtClean="0"/>
              <a:t>mengimpresentasikan</a:t>
            </a:r>
            <a:r>
              <a:rPr lang="en-US" dirty="0" smtClean="0"/>
              <a:t> </a:t>
            </a:r>
            <a:r>
              <a:rPr lang="en-US" dirty="0" err="1" smtClean="0"/>
              <a:t>respon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REST server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data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 err="1" smtClean="0"/>
              <a:t>PostPulDel</a:t>
            </a:r>
            <a:r>
              <a:rPr lang="en-US" dirty="0" smtClean="0"/>
              <a:t> Data : </a:t>
            </a:r>
            <a:r>
              <a:rPr lang="en-US" dirty="0" err="1" smtClean="0"/>
              <a:t>mengimpresentasikan</a:t>
            </a:r>
            <a:r>
              <a:rPr lang="en-US" dirty="0" smtClean="0"/>
              <a:t> </a:t>
            </a:r>
            <a:r>
              <a:rPr lang="en-US" dirty="0" err="1" smtClean="0"/>
              <a:t>respon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REST server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memanipulasi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261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00060" y="1089222"/>
            <a:ext cx="6111928" cy="1398549"/>
          </a:xfrm>
        </p:spPr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en-US" dirty="0" err="1" smtClean="0"/>
              <a:t>ApiClient</a:t>
            </a:r>
            <a:r>
              <a:rPr lang="en-US" dirty="0" smtClean="0"/>
              <a:t> :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Rest Server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IP </a:t>
            </a:r>
            <a:r>
              <a:rPr lang="en-US" dirty="0" err="1" smtClean="0"/>
              <a:t>komputer</a:t>
            </a:r>
            <a:r>
              <a:rPr lang="en-US" dirty="0" smtClean="0"/>
              <a:t> yang </a:t>
            </a:r>
            <a:r>
              <a:rPr lang="en-US" dirty="0" err="1" smtClean="0"/>
              <a:t>berperan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Rest Server 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 err="1" smtClean="0"/>
              <a:t>ApiInterface</a:t>
            </a:r>
            <a:r>
              <a:rPr lang="en-US" dirty="0" smtClean="0"/>
              <a:t> : </a:t>
            </a:r>
            <a:r>
              <a:rPr lang="en-US" dirty="0" err="1" smtClean="0"/>
              <a:t>metode</a:t>
            </a:r>
            <a:r>
              <a:rPr lang="en-US" dirty="0" smtClean="0"/>
              <a:t> – </a:t>
            </a:r>
            <a:r>
              <a:rPr lang="en-US" dirty="0" err="1" smtClean="0"/>
              <a:t>metode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data </a:t>
            </a:r>
            <a:r>
              <a:rPr lang="en-US" dirty="0" err="1" smtClean="0"/>
              <a:t>dengan</a:t>
            </a:r>
            <a:r>
              <a:rPr lang="en-US" dirty="0" smtClean="0"/>
              <a:t> rest server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800060" y="647621"/>
            <a:ext cx="1976657" cy="4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28600" indent="0"/>
            <a:r>
              <a:rPr lang="en-US" sz="2000" b="1" dirty="0" smtClean="0">
                <a:solidFill>
                  <a:schemeClr val="tx1"/>
                </a:solidFill>
              </a:rPr>
              <a:t>REST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800059" y="3103730"/>
            <a:ext cx="1976657" cy="44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28600" indent="0"/>
            <a:r>
              <a:rPr lang="en-US" sz="2000" b="1" dirty="0" smtClean="0">
                <a:solidFill>
                  <a:schemeClr val="tx1"/>
                </a:solidFill>
              </a:rPr>
              <a:t>ADAPTER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2800060" y="3629980"/>
            <a:ext cx="4255833" cy="57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28600" indent="0"/>
            <a:r>
              <a:rPr lang="en-US" dirty="0" err="1" smtClean="0"/>
              <a:t>menampilkan</a:t>
            </a:r>
            <a:r>
              <a:rPr lang="en-US" dirty="0" smtClean="0"/>
              <a:t> data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Recycler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873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Lifecycle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930331" y="719485"/>
            <a:ext cx="5760600" cy="29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onStop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065563" y="1012190"/>
            <a:ext cx="5625368" cy="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Activity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terlihat</a:t>
            </a:r>
            <a:r>
              <a:rPr lang="en-US" dirty="0" smtClean="0"/>
              <a:t>, </a:t>
            </a:r>
            <a:r>
              <a:rPr lang="en-US" dirty="0" err="1" smtClean="0"/>
              <a:t>digantikan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Activity lain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983675" y="1625827"/>
            <a:ext cx="2607967" cy="39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smtClean="0"/>
              <a:t>6. </a:t>
            </a:r>
            <a:r>
              <a:rPr lang="en-US" dirty="0" err="1" smtClean="0"/>
              <a:t>onRestart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3137723" y="1988331"/>
            <a:ext cx="5553208" cy="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Activity </a:t>
            </a:r>
            <a:r>
              <a:rPr lang="en-US" dirty="0" err="1" smtClean="0"/>
              <a:t>kembali</a:t>
            </a:r>
            <a:r>
              <a:rPr lang="en-US" dirty="0" smtClean="0"/>
              <a:t>, </a:t>
            </a:r>
            <a:r>
              <a:rPr lang="en-US" dirty="0" err="1" smtClean="0"/>
              <a:t>diikuti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onStart</a:t>
            </a:r>
            <a:r>
              <a:rPr lang="en-US" dirty="0" smtClean="0"/>
              <a:t>()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onResume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042187" y="2808540"/>
            <a:ext cx="5760600" cy="30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 err="1" smtClean="0"/>
              <a:t>onDestroy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189830" y="3115860"/>
            <a:ext cx="4866056" cy="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 smtClean="0"/>
              <a:t>Dipanggil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06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2257" y="1394123"/>
            <a:ext cx="5363570" cy="117598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https://github.com/LusianaDiyan/DSC-Android-Workshop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86418" y="2656655"/>
            <a:ext cx="5061044" cy="6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sz="27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4000" b="0" i="0" u="none" strike="noStrike" cap="none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https://developer.android.com/</a:t>
            </a:r>
          </a:p>
        </p:txBody>
      </p:sp>
    </p:spTree>
    <p:extLst>
      <p:ext uri="{BB962C8B-B14F-4D97-AF65-F5344CB8AC3E}">
        <p14:creationId xmlns:p14="http://schemas.microsoft.com/office/powerpoint/2010/main" val="11616655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>
            <a:spLocks noGrp="1"/>
          </p:cNvSpPr>
          <p:nvPr>
            <p:ph type="title"/>
          </p:nvPr>
        </p:nvSpPr>
        <p:spPr>
          <a:xfrm>
            <a:off x="400925" y="432625"/>
            <a:ext cx="82530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Q/A</a:t>
            </a:r>
            <a:endParaRPr sz="60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2" y="244629"/>
            <a:ext cx="4229422" cy="124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015" y="235849"/>
            <a:ext cx="4496746" cy="125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51" y="1597499"/>
            <a:ext cx="5772416" cy="133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21" y="3087947"/>
            <a:ext cx="3703306" cy="124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54492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9" y="1693672"/>
            <a:ext cx="4341717" cy="130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34" y="3063211"/>
            <a:ext cx="4226649" cy="131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036" y="392585"/>
            <a:ext cx="5883497" cy="123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84926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>
            <a:spLocks noGrp="1"/>
          </p:cNvSpPr>
          <p:nvPr>
            <p:ph type="body" idx="1"/>
          </p:nvPr>
        </p:nvSpPr>
        <p:spPr>
          <a:xfrm>
            <a:off x="3318675" y="967500"/>
            <a:ext cx="5286300" cy="36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ts val="2400"/>
              <a:buAutoNum type="arabicPeriod"/>
            </a:pPr>
            <a:r>
              <a:rPr lang="en-US" sz="2800" dirty="0" smtClean="0"/>
              <a:t>Layout</a:t>
            </a:r>
            <a:endParaRPr sz="28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ts val="2400"/>
              <a:buAutoNum type="arabicPeriod"/>
            </a:pPr>
            <a:r>
              <a:rPr lang="en-US" sz="2800" dirty="0" smtClean="0"/>
              <a:t>View Elements</a:t>
            </a:r>
            <a:endParaRPr sz="28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ts val="2400"/>
              <a:buAutoNum type="arabicPeriod"/>
            </a:pPr>
            <a:r>
              <a:rPr lang="en" sz="2800" dirty="0" smtClean="0"/>
              <a:t>Alerts</a:t>
            </a: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ts val="2400"/>
              <a:buAutoNum type="arabicPeriod"/>
            </a:pPr>
            <a:r>
              <a:rPr lang="en" sz="2800" dirty="0" smtClean="0"/>
              <a:t>Styles</a:t>
            </a:r>
            <a:endParaRPr sz="2800" dirty="0"/>
          </a:p>
        </p:txBody>
      </p:sp>
      <p:sp>
        <p:nvSpPr>
          <p:cNvPr id="407" name="Google Shape;407;p68"/>
          <p:cNvSpPr txBox="1">
            <a:spLocks noGrp="1"/>
          </p:cNvSpPr>
          <p:nvPr>
            <p:ph type="title"/>
          </p:nvPr>
        </p:nvSpPr>
        <p:spPr>
          <a:xfrm>
            <a:off x="25" y="567924"/>
            <a:ext cx="2817900" cy="25164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Introduction to Android UI Component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25" y="567925"/>
            <a:ext cx="2817900" cy="198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Layouts</a:t>
            </a:r>
            <a:endParaRPr dirty="0"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1"/>
          </p:nvPr>
        </p:nvSpPr>
        <p:spPr>
          <a:xfrm>
            <a:off x="3338400" y="720000"/>
            <a:ext cx="5286300" cy="370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 smtClean="0"/>
              <a:t>LinearLayout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 smtClean="0"/>
              <a:t>RelativeLayout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 smtClean="0"/>
              <a:t>ConstraintLayout</a:t>
            </a:r>
            <a:endParaRPr lang="en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 smtClean="0"/>
              <a:t>TableLayout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 smtClean="0"/>
              <a:t>AbsoluteLayout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 smtClean="0"/>
              <a:t>FrameLayout</a:t>
            </a:r>
            <a:endParaRPr lang="en-US" sz="24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 smtClean="0"/>
              <a:t>GridLayout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285F4"/>
                </a:solidFill>
              </a:rPr>
              <a:t>LinearLayout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579855" y="1700225"/>
            <a:ext cx="4198500" cy="17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lnSpc>
                <a:spcPct val="200000"/>
              </a:lnSpc>
            </a:pP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yang </a:t>
            </a:r>
            <a:r>
              <a:rPr lang="en-US" sz="2000" dirty="0" err="1"/>
              <a:t>diposisikan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disejajarkan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horizontal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vertikal</a:t>
            </a:r>
            <a:r>
              <a:rPr lang="en-US" sz="2000" dirty="0"/>
              <a:t>.</a:t>
            </a:r>
            <a:endParaRPr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75" y="1739237"/>
            <a:ext cx="3044493" cy="232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579666" y="343025"/>
            <a:ext cx="7812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Relative</a:t>
            </a:r>
            <a:r>
              <a:rPr lang="en" dirty="0" smtClean="0">
                <a:solidFill>
                  <a:srgbClr val="4285F4"/>
                </a:solidFill>
              </a:rPr>
              <a:t>Layout</a:t>
            </a:r>
            <a:endParaRPr dirty="0">
              <a:solidFill>
                <a:srgbClr val="4285F4"/>
              </a:solidFill>
            </a:endParaRPr>
          </a:p>
        </p:txBody>
      </p:sp>
      <p:sp>
        <p:nvSpPr>
          <p:cNvPr id="334" name="Google Shape;334;p55"/>
          <p:cNvSpPr txBox="1">
            <a:spLocks noGrp="1"/>
          </p:cNvSpPr>
          <p:nvPr>
            <p:ph type="body" idx="1"/>
          </p:nvPr>
        </p:nvSpPr>
        <p:spPr>
          <a:xfrm>
            <a:off x="621896" y="1467508"/>
            <a:ext cx="4198500" cy="10745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875" indent="-15875" algn="just"/>
            <a:r>
              <a:rPr lang="en-US" sz="2000" dirty="0" smtClean="0"/>
              <a:t>	</a:t>
            </a:r>
            <a:r>
              <a:rPr lang="en-US" sz="2000" dirty="0" err="1" smtClean="0"/>
              <a:t>Grup</a:t>
            </a:r>
            <a:r>
              <a:rPr lang="en-US" sz="2000" dirty="0" smtClean="0"/>
              <a:t> </a:t>
            </a:r>
            <a:r>
              <a:rPr lang="en-US" sz="2000" dirty="0" err="1"/>
              <a:t>tampilan</a:t>
            </a:r>
            <a:r>
              <a:rPr lang="en-US" sz="2000" dirty="0"/>
              <a:t> </a:t>
            </a:r>
            <a:r>
              <a:rPr lang="en-US" sz="2000" dirty="0" err="1"/>
              <a:t>anak</a:t>
            </a:r>
            <a:r>
              <a:rPr lang="en-US" sz="2000" dirty="0"/>
              <a:t> yang </a:t>
            </a:r>
            <a:r>
              <a:rPr lang="en-US" sz="2000" dirty="0" err="1" smtClean="0"/>
              <a:t>setiap</a:t>
            </a:r>
            <a:r>
              <a:rPr lang="en-US" sz="2000" dirty="0"/>
              <a:t> </a:t>
            </a:r>
            <a:r>
              <a:rPr lang="en-US" sz="2000" dirty="0" err="1" smtClean="0"/>
              <a:t>tampilannya</a:t>
            </a:r>
            <a:r>
              <a:rPr lang="en-US" sz="2000" dirty="0" smtClean="0"/>
              <a:t> </a:t>
            </a:r>
            <a:r>
              <a:rPr lang="en-US" sz="2000" dirty="0" err="1" smtClean="0"/>
              <a:t>diposisikan</a:t>
            </a:r>
            <a:r>
              <a:rPr lang="en-US" sz="2000" dirty="0" smtClean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disejajarkan</a:t>
            </a:r>
            <a:r>
              <a:rPr lang="en-US" sz="2000" dirty="0"/>
              <a:t> </a:t>
            </a:r>
            <a:r>
              <a:rPr lang="en-US" sz="2000" dirty="0" err="1" smtClean="0"/>
              <a:t>relatif</a:t>
            </a:r>
            <a:r>
              <a:rPr lang="en-US" sz="2000" dirty="0"/>
              <a:t> </a:t>
            </a:r>
            <a:r>
              <a:rPr lang="en-US" sz="2000" dirty="0" err="1" smtClean="0"/>
              <a:t>terhadap</a:t>
            </a:r>
            <a:r>
              <a:rPr lang="en-US" sz="2000" dirty="0" smtClean="0"/>
              <a:t> </a:t>
            </a:r>
            <a:r>
              <a:rPr lang="en-US" sz="2000" dirty="0" err="1" smtClean="0"/>
              <a:t>tampilan</a:t>
            </a:r>
            <a:r>
              <a:rPr lang="en-US" sz="2000" dirty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 smtClean="0"/>
              <a:t>tampilan</a:t>
            </a:r>
            <a:r>
              <a:rPr lang="en-US" sz="2000" dirty="0" smtClean="0"/>
              <a:t>.</a:t>
            </a:r>
            <a:endParaRPr sz="2000" dirty="0"/>
          </a:p>
        </p:txBody>
      </p:sp>
      <p:sp>
        <p:nvSpPr>
          <p:cNvPr id="5" name="Google Shape;334;p55"/>
          <p:cNvSpPr txBox="1">
            <a:spLocks/>
          </p:cNvSpPr>
          <p:nvPr/>
        </p:nvSpPr>
        <p:spPr>
          <a:xfrm>
            <a:off x="621896" y="3270528"/>
            <a:ext cx="4198500" cy="79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None/>
              <a:defRPr sz="1500" b="0" i="0" u="none" strike="noStrike" cap="none">
                <a:solidFill>
                  <a:srgbClr val="6C6C6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238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15875" indent="-15875"/>
            <a:r>
              <a:rPr lang="fi-FI" dirty="0"/>
              <a:t>T</a:t>
            </a:r>
            <a:r>
              <a:rPr lang="fi-FI" dirty="0" smtClean="0"/>
              <a:t>ampilan </a:t>
            </a:r>
            <a:r>
              <a:rPr lang="fi-FI" dirty="0"/>
              <a:t>anak bisa dijelaskan dalam hubungan satu sama lain </a:t>
            </a:r>
            <a:r>
              <a:rPr lang="fi-FI" dirty="0" smtClean="0"/>
              <a:t>atau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796" y="1467508"/>
            <a:ext cx="3257879" cy="236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608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7982</TotalTime>
  <Words>971</Words>
  <Application>Microsoft Office PowerPoint</Application>
  <PresentationFormat>On-screen Show (16:9)</PresentationFormat>
  <Paragraphs>135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Google Sans</vt:lpstr>
      <vt:lpstr>Default</vt:lpstr>
      <vt:lpstr>Introduction to Android Native</vt:lpstr>
      <vt:lpstr>Activity Lifecycle</vt:lpstr>
      <vt:lpstr>Activity Lifecycle</vt:lpstr>
      <vt:lpstr>PowerPoint Presentation</vt:lpstr>
      <vt:lpstr>PowerPoint Presentation</vt:lpstr>
      <vt:lpstr>Introduction to Android UI Component</vt:lpstr>
      <vt:lpstr>Layouts</vt:lpstr>
      <vt:lpstr>LinearLayout</vt:lpstr>
      <vt:lpstr>RelativeLayout</vt:lpstr>
      <vt:lpstr>ConstraintLayout</vt:lpstr>
      <vt:lpstr>TableLayout</vt:lpstr>
      <vt:lpstr>AbsoluteLayout</vt:lpstr>
      <vt:lpstr>FrameLayout</vt:lpstr>
      <vt:lpstr>GridLayout</vt:lpstr>
      <vt:lpstr>Layout Example</vt:lpstr>
      <vt:lpstr>PowerPoint Presentation</vt:lpstr>
      <vt:lpstr>PowerPoint Presentation</vt:lpstr>
      <vt:lpstr>Membuat Layout</vt:lpstr>
      <vt:lpstr>Menggunakan Editor Layout</vt:lpstr>
      <vt:lpstr>Menggunakan XML</vt:lpstr>
      <vt:lpstr>Scroll View</vt:lpstr>
      <vt:lpstr>PowerPoint Presentation</vt:lpstr>
      <vt:lpstr>View Elements</vt:lpstr>
      <vt:lpstr>Alerts</vt:lpstr>
      <vt:lpstr>RecyclerView Component</vt:lpstr>
      <vt:lpstr>PowerPoint Presentation</vt:lpstr>
      <vt:lpstr>Retrofit</vt:lpstr>
      <vt:lpstr>Preparation</vt:lpstr>
      <vt:lpstr>Preparation</vt:lpstr>
      <vt:lpstr>https://github.com/LusianaDiyan/DSC-Android-Workshop</vt:lpstr>
      <vt:lpstr>Q/A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DSC</dc:title>
  <cp:lastModifiedBy>lusiana - [2010]</cp:lastModifiedBy>
  <cp:revision>44</cp:revision>
  <dcterms:modified xsi:type="dcterms:W3CDTF">2020-01-11T02:05:33Z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